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03" r:id="rId2"/>
    <p:sldId id="288" r:id="rId3"/>
    <p:sldId id="258" r:id="rId4"/>
    <p:sldId id="295" r:id="rId5"/>
    <p:sldId id="296" r:id="rId6"/>
    <p:sldId id="284" r:id="rId7"/>
    <p:sldId id="260" r:id="rId8"/>
    <p:sldId id="262" r:id="rId9"/>
    <p:sldId id="263" r:id="rId10"/>
    <p:sldId id="280" r:id="rId11"/>
    <p:sldId id="283" r:id="rId12"/>
    <p:sldId id="290" r:id="rId13"/>
    <p:sldId id="297" r:id="rId14"/>
    <p:sldId id="298" r:id="rId15"/>
    <p:sldId id="279" r:id="rId16"/>
    <p:sldId id="265" r:id="rId17"/>
    <p:sldId id="257" r:id="rId18"/>
    <p:sldId id="294" r:id="rId19"/>
    <p:sldId id="268" r:id="rId20"/>
    <p:sldId id="269" r:id="rId21"/>
    <p:sldId id="270" r:id="rId22"/>
    <p:sldId id="271" r:id="rId23"/>
    <p:sldId id="299" r:id="rId24"/>
    <p:sldId id="273" r:id="rId25"/>
    <p:sldId id="282" r:id="rId26"/>
    <p:sldId id="301" r:id="rId27"/>
    <p:sldId id="300" r:id="rId28"/>
    <p:sldId id="264" r:id="rId29"/>
    <p:sldId id="291" r:id="rId30"/>
    <p:sldId id="302" r:id="rId31"/>
    <p:sldId id="30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0"/>
  </p:normalViewPr>
  <p:slideViewPr>
    <p:cSldViewPr>
      <p:cViewPr varScale="1">
        <p:scale>
          <a:sx n="56" d="100"/>
          <a:sy n="5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sz="2800" baseline="0" dirty="0"/>
              <a:t>семья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семья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4"/>
                <c:pt idx="0">
                  <c:v>постоянные</c:v>
                </c:pt>
                <c:pt idx="1">
                  <c:v>своя инициатива</c:v>
                </c:pt>
                <c:pt idx="2">
                  <c:v>только по просьбе</c:v>
                </c:pt>
                <c:pt idx="3">
                  <c:v>участие родителей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3.0000000000000054E-2</c:v>
                </c:pt>
                <c:pt idx="1">
                  <c:v>8.000000000000014E-2</c:v>
                </c:pt>
                <c:pt idx="2">
                  <c:v>0.29000000000000031</c:v>
                </c:pt>
                <c:pt idx="3">
                  <c:v>0.35000000000000031</c:v>
                </c:pt>
                <c:pt idx="4">
                  <c:v>0.12000000000000002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одаренные</c:v>
                </c:pt>
                <c:pt idx="1">
                  <c:v>повышенные способности</c:v>
                </c:pt>
                <c:pt idx="2">
                  <c:v>умственная норма</c:v>
                </c:pt>
                <c:pt idx="3">
                  <c:v>пониженные</c:v>
                </c:pt>
                <c:pt idx="4">
                  <c:v>дефекты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2.0000000000000011E-2</c:v>
                </c:pt>
                <c:pt idx="1">
                  <c:v>0.15000000000000008</c:v>
                </c:pt>
                <c:pt idx="4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одаренные</c:v>
                </c:pt>
                <c:pt idx="1">
                  <c:v>повышенные способности</c:v>
                </c:pt>
                <c:pt idx="2">
                  <c:v>умственная норма</c:v>
                </c:pt>
                <c:pt idx="3">
                  <c:v>пониженные</c:v>
                </c:pt>
                <c:pt idx="4">
                  <c:v>дефекты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2" formatCode="0%">
                  <c:v>0.65000000000000036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одаренные</c:v>
                </c:pt>
                <c:pt idx="1">
                  <c:v>повышенные способности</c:v>
                </c:pt>
                <c:pt idx="2">
                  <c:v>умственная норма</c:v>
                </c:pt>
                <c:pt idx="3">
                  <c:v>пониженные</c:v>
                </c:pt>
                <c:pt idx="4">
                  <c:v>дефекты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3" formatCode="0%">
                  <c:v>0.15000000000000008</c:v>
                </c:pt>
              </c:numCache>
            </c:numRef>
          </c:val>
        </c:ser>
        <c:axId val="105591552"/>
        <c:axId val="105593088"/>
      </c:barChart>
      <c:catAx>
        <c:axId val="105591552"/>
        <c:scaling>
          <c:orientation val="minMax"/>
        </c:scaling>
        <c:axPos val="l"/>
        <c:numFmt formatCode="General" sourceLinked="1"/>
        <c:tickLblPos val="nextTo"/>
        <c:crossAx val="105593088"/>
        <c:crosses val="autoZero"/>
        <c:auto val="1"/>
        <c:lblAlgn val="ctr"/>
        <c:lblOffset val="100"/>
      </c:catAx>
      <c:valAx>
        <c:axId val="105593088"/>
        <c:scaling>
          <c:orientation val="minMax"/>
        </c:scaling>
        <c:delete val="1"/>
        <c:axPos val="b"/>
        <c:majorGridlines/>
        <c:numFmt formatCode="0%" sourceLinked="1"/>
        <c:tickLblPos val="nextTo"/>
        <c:crossAx val="105591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F998A-0DED-4591-AB5E-05040731CA7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45A116F-FC12-4222-80D2-8D8A554C4809}">
      <dgm:prSet phldrT="[Текст]" phldr="1"/>
      <dgm:spPr/>
      <dgm:t>
        <a:bodyPr/>
        <a:lstStyle/>
        <a:p>
          <a:endParaRPr lang="ru-RU" dirty="0"/>
        </a:p>
      </dgm:t>
    </dgm:pt>
    <dgm:pt modelId="{BB4821C5-1B4E-4059-8349-8B46E138E429}" type="parTrans" cxnId="{4E40359F-C071-4CB3-B4A9-785CDD5BD276}">
      <dgm:prSet/>
      <dgm:spPr/>
      <dgm:t>
        <a:bodyPr/>
        <a:lstStyle/>
        <a:p>
          <a:endParaRPr lang="ru-RU"/>
        </a:p>
      </dgm:t>
    </dgm:pt>
    <dgm:pt modelId="{B675E010-005F-4AEC-9A5E-390D01AB44F9}" type="sibTrans" cxnId="{4E40359F-C071-4CB3-B4A9-785CDD5BD276}">
      <dgm:prSet/>
      <dgm:spPr/>
      <dgm:t>
        <a:bodyPr/>
        <a:lstStyle/>
        <a:p>
          <a:endParaRPr lang="ru-RU"/>
        </a:p>
      </dgm:t>
    </dgm:pt>
    <dgm:pt modelId="{5AA929C8-C0E0-4E02-97DF-1AF0DEF9A526}">
      <dgm:prSet phldrT="[Текст]" phldr="1"/>
      <dgm:spPr/>
      <dgm:t>
        <a:bodyPr/>
        <a:lstStyle/>
        <a:p>
          <a:endParaRPr lang="ru-RU" dirty="0"/>
        </a:p>
      </dgm:t>
    </dgm:pt>
    <dgm:pt modelId="{AF32F7B0-1630-4F28-81B3-D4263057F016}" type="parTrans" cxnId="{8BDFECEB-B73F-4304-B554-C03A64468989}">
      <dgm:prSet/>
      <dgm:spPr/>
      <dgm:t>
        <a:bodyPr/>
        <a:lstStyle/>
        <a:p>
          <a:endParaRPr lang="ru-RU"/>
        </a:p>
      </dgm:t>
    </dgm:pt>
    <dgm:pt modelId="{CFC1506D-739D-4651-B64C-507C91C069E4}" type="sibTrans" cxnId="{8BDFECEB-B73F-4304-B554-C03A64468989}">
      <dgm:prSet/>
      <dgm:spPr/>
      <dgm:t>
        <a:bodyPr/>
        <a:lstStyle/>
        <a:p>
          <a:endParaRPr lang="ru-RU"/>
        </a:p>
      </dgm:t>
    </dgm:pt>
    <dgm:pt modelId="{E8E4E939-3F3E-4982-BF51-DCC493C66B7E}">
      <dgm:prSet phldrT="[Текст]" phldr="1"/>
      <dgm:spPr/>
      <dgm:t>
        <a:bodyPr/>
        <a:lstStyle/>
        <a:p>
          <a:endParaRPr lang="ru-RU"/>
        </a:p>
      </dgm:t>
    </dgm:pt>
    <dgm:pt modelId="{6193BF4F-54A1-4111-AC5C-9053F659DBCC}" type="parTrans" cxnId="{1561386D-0E00-452B-B30A-BA7E9C625C53}">
      <dgm:prSet/>
      <dgm:spPr/>
      <dgm:t>
        <a:bodyPr/>
        <a:lstStyle/>
        <a:p>
          <a:endParaRPr lang="ru-RU"/>
        </a:p>
      </dgm:t>
    </dgm:pt>
    <dgm:pt modelId="{89EC8243-BF50-4E12-88BC-E7B21FD986B0}" type="sibTrans" cxnId="{1561386D-0E00-452B-B30A-BA7E9C625C53}">
      <dgm:prSet/>
      <dgm:spPr/>
      <dgm:t>
        <a:bodyPr/>
        <a:lstStyle/>
        <a:p>
          <a:endParaRPr lang="ru-RU"/>
        </a:p>
      </dgm:t>
    </dgm:pt>
    <dgm:pt modelId="{F3BB30A3-948B-4347-A9FD-646FF9CA7271}">
      <dgm:prSet/>
      <dgm:spPr/>
      <dgm:t>
        <a:bodyPr/>
        <a:lstStyle/>
        <a:p>
          <a:r>
            <a:rPr lang="ru-RU" dirty="0" smtClean="0"/>
            <a:t>Роль родителей в трудовом воспитании</a:t>
          </a:r>
          <a:endParaRPr lang="ru-RU" dirty="0"/>
        </a:p>
      </dgm:t>
    </dgm:pt>
    <dgm:pt modelId="{7D2EA0F1-9675-46E1-92BB-7CCB60A9318D}" type="parTrans" cxnId="{6EB37D49-63E6-446A-86B4-E5FF3AE26B61}">
      <dgm:prSet/>
      <dgm:spPr/>
      <dgm:t>
        <a:bodyPr/>
        <a:lstStyle/>
        <a:p>
          <a:endParaRPr lang="ru-RU"/>
        </a:p>
      </dgm:t>
    </dgm:pt>
    <dgm:pt modelId="{12296A96-CDF0-4240-88DE-8BAA7BC57CF6}" type="sibTrans" cxnId="{6EB37D49-63E6-446A-86B4-E5FF3AE26B61}">
      <dgm:prSet/>
      <dgm:spPr/>
      <dgm:t>
        <a:bodyPr/>
        <a:lstStyle/>
        <a:p>
          <a:endParaRPr lang="ru-RU"/>
        </a:p>
      </dgm:t>
    </dgm:pt>
    <dgm:pt modelId="{0D154BDA-4850-4CBC-BD70-428011F6DE98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06B946B-0405-431C-8FDB-0FC61532B797}" type="parTrans" cxnId="{72555970-D65B-4CDB-96AA-CD687A72F1A0}">
      <dgm:prSet/>
      <dgm:spPr/>
      <dgm:t>
        <a:bodyPr/>
        <a:lstStyle/>
        <a:p>
          <a:endParaRPr lang="ru-RU"/>
        </a:p>
      </dgm:t>
    </dgm:pt>
    <dgm:pt modelId="{1B38ABBC-D73C-4D14-9466-A65E7F7050CD}" type="sibTrans" cxnId="{72555970-D65B-4CDB-96AA-CD687A72F1A0}">
      <dgm:prSet/>
      <dgm:spPr/>
      <dgm:t>
        <a:bodyPr/>
        <a:lstStyle/>
        <a:p>
          <a:endParaRPr lang="ru-RU"/>
        </a:p>
      </dgm:t>
    </dgm:pt>
    <dgm:pt modelId="{811AF9FA-0496-46B6-B905-3FFF8B778587}">
      <dgm:prSet/>
      <dgm:spPr/>
      <dgm:t>
        <a:bodyPr/>
        <a:lstStyle/>
        <a:p>
          <a:endParaRPr lang="ru-RU" dirty="0"/>
        </a:p>
      </dgm:t>
    </dgm:pt>
    <dgm:pt modelId="{BCB12A64-9841-44CA-9AB2-B237C5DAA0C1}" type="parTrans" cxnId="{7223CB64-D1C7-4D92-972C-296F43AD45D0}">
      <dgm:prSet/>
      <dgm:spPr/>
      <dgm:t>
        <a:bodyPr/>
        <a:lstStyle/>
        <a:p>
          <a:endParaRPr lang="ru-RU"/>
        </a:p>
      </dgm:t>
    </dgm:pt>
    <dgm:pt modelId="{75731C5E-50D3-4736-BE81-7AA790B288AC}" type="sibTrans" cxnId="{7223CB64-D1C7-4D92-972C-296F43AD45D0}">
      <dgm:prSet/>
      <dgm:spPr/>
      <dgm:t>
        <a:bodyPr/>
        <a:lstStyle/>
        <a:p>
          <a:endParaRPr lang="ru-RU"/>
        </a:p>
      </dgm:t>
    </dgm:pt>
    <dgm:pt modelId="{2BDB7C02-3837-4DC2-8D04-2800CEA8405B}" type="pres">
      <dgm:prSet presAssocID="{31DF998A-0DED-4591-AB5E-05040731CA77}" presName="Name0" presStyleCnt="0">
        <dgm:presLayoutVars>
          <dgm:dir/>
          <dgm:resizeHandles val="exact"/>
        </dgm:presLayoutVars>
      </dgm:prSet>
      <dgm:spPr/>
    </dgm:pt>
    <dgm:pt modelId="{F90E2F86-FA99-4D29-835E-8A6C556307A1}" type="pres">
      <dgm:prSet presAssocID="{31DF998A-0DED-4591-AB5E-05040731CA77}" presName="bkgdShp" presStyleLbl="alignAccFollowNode1" presStyleIdx="0" presStyleCnt="1"/>
      <dgm:spPr/>
    </dgm:pt>
    <dgm:pt modelId="{6764446E-6D9C-4798-A6A1-1FDA0A216845}" type="pres">
      <dgm:prSet presAssocID="{31DF998A-0DED-4591-AB5E-05040731CA77}" presName="linComp" presStyleCnt="0"/>
      <dgm:spPr/>
    </dgm:pt>
    <dgm:pt modelId="{C0BFCBD6-5AEB-483E-8E2A-DB21B79931E6}" type="pres">
      <dgm:prSet presAssocID="{D45A116F-FC12-4222-80D2-8D8A554C4809}" presName="compNode" presStyleCnt="0"/>
      <dgm:spPr/>
    </dgm:pt>
    <dgm:pt modelId="{D536C220-139F-4553-8E85-FF8ED1F676C1}" type="pres">
      <dgm:prSet presAssocID="{D45A116F-FC12-4222-80D2-8D8A554C48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010B2-52E0-4EAE-9DD1-C454926857BD}" type="pres">
      <dgm:prSet presAssocID="{D45A116F-FC12-4222-80D2-8D8A554C4809}" presName="invisiNode" presStyleLbl="node1" presStyleIdx="0" presStyleCnt="5"/>
      <dgm:spPr/>
    </dgm:pt>
    <dgm:pt modelId="{D4083621-2DDC-4F5F-A601-9EB5DA74AD86}" type="pres">
      <dgm:prSet presAssocID="{D45A116F-FC12-4222-80D2-8D8A554C4809}" presName="imagNode" presStyleLbl="fgImgPlace1" presStyleIdx="0" presStyleCnt="5"/>
      <dgm:spPr/>
    </dgm:pt>
    <dgm:pt modelId="{85AB8DEC-CB99-45CD-BC0B-E96DA6D63D26}" type="pres">
      <dgm:prSet presAssocID="{B675E010-005F-4AEC-9A5E-390D01AB44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1A46E2-2635-41D5-BBE2-B6AFAE67589F}" type="pres">
      <dgm:prSet presAssocID="{811AF9FA-0496-46B6-B905-3FFF8B778587}" presName="compNode" presStyleCnt="0"/>
      <dgm:spPr/>
    </dgm:pt>
    <dgm:pt modelId="{4D82A312-1BB7-42B6-BC8F-D23291D33898}" type="pres">
      <dgm:prSet presAssocID="{811AF9FA-0496-46B6-B905-3FFF8B7785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19AB3-725B-41F9-B41A-081D0EBE4F58}" type="pres">
      <dgm:prSet presAssocID="{811AF9FA-0496-46B6-B905-3FFF8B778587}" presName="invisiNode" presStyleLbl="node1" presStyleIdx="1" presStyleCnt="5"/>
      <dgm:spPr/>
    </dgm:pt>
    <dgm:pt modelId="{1A9F0EB8-B8C0-4BF5-9E8D-1E8BF3EB966A}" type="pres">
      <dgm:prSet presAssocID="{811AF9FA-0496-46B6-B905-3FFF8B778587}" presName="imagNode" presStyleLbl="fgImgPlace1" presStyleIdx="1" presStyleCnt="5"/>
      <dgm:spPr/>
    </dgm:pt>
    <dgm:pt modelId="{403D7393-8CC0-473C-A4F9-96C24B8D7485}" type="pres">
      <dgm:prSet presAssocID="{75731C5E-50D3-4736-BE81-7AA790B288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84D151-82EB-4B30-B068-8C01C7396485}" type="pres">
      <dgm:prSet presAssocID="{0D154BDA-4850-4CBC-BD70-428011F6DE98}" presName="compNode" presStyleCnt="0"/>
      <dgm:spPr/>
    </dgm:pt>
    <dgm:pt modelId="{4D8F8A86-CBB7-4798-9C39-61792D2CE99A}" type="pres">
      <dgm:prSet presAssocID="{0D154BDA-4850-4CBC-BD70-428011F6DE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298BA-5B78-44E1-8E69-BCAF6C1E0F99}" type="pres">
      <dgm:prSet presAssocID="{0D154BDA-4850-4CBC-BD70-428011F6DE98}" presName="invisiNode" presStyleLbl="node1" presStyleIdx="2" presStyleCnt="5"/>
      <dgm:spPr/>
    </dgm:pt>
    <dgm:pt modelId="{BF5D4934-BDDA-4EB3-8DED-8A52551324CD}" type="pres">
      <dgm:prSet presAssocID="{0D154BDA-4850-4CBC-BD70-428011F6DE98}" presName="imagNode" presStyleLbl="fgImgPlace1" presStyleIdx="2" presStyleCnt="5"/>
      <dgm:spPr/>
    </dgm:pt>
    <dgm:pt modelId="{59139809-D851-40C0-BE8B-D29D8CDD8790}" type="pres">
      <dgm:prSet presAssocID="{1B38ABBC-D73C-4D14-9466-A65E7F7050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CE68AC-6A8D-47B4-88F1-8B0531A0E785}" type="pres">
      <dgm:prSet presAssocID="{5AA929C8-C0E0-4E02-97DF-1AF0DEF9A526}" presName="compNode" presStyleCnt="0"/>
      <dgm:spPr/>
    </dgm:pt>
    <dgm:pt modelId="{7AA69081-0B83-4064-A372-1F39E9F170D7}" type="pres">
      <dgm:prSet presAssocID="{5AA929C8-C0E0-4E02-97DF-1AF0DEF9A5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58FFA-75E8-4C7F-BF59-7DD1542C4E9E}" type="pres">
      <dgm:prSet presAssocID="{5AA929C8-C0E0-4E02-97DF-1AF0DEF9A526}" presName="invisiNode" presStyleLbl="node1" presStyleIdx="3" presStyleCnt="5"/>
      <dgm:spPr/>
    </dgm:pt>
    <dgm:pt modelId="{FE9FC7C4-9A4D-4355-ADE0-F986551F45AB}" type="pres">
      <dgm:prSet presAssocID="{5AA929C8-C0E0-4E02-97DF-1AF0DEF9A526}" presName="imagNode" presStyleLbl="fgImgPlace1" presStyleIdx="3" presStyleCnt="5"/>
      <dgm:spPr/>
    </dgm:pt>
    <dgm:pt modelId="{48009677-E3F1-4CC7-8278-34013224E1FF}" type="pres">
      <dgm:prSet presAssocID="{CFC1506D-739D-4651-B64C-507C91C069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8EE4BD-6620-4119-9A20-BBF9B6A09E9C}" type="pres">
      <dgm:prSet presAssocID="{E8E4E939-3F3E-4982-BF51-DCC493C66B7E}" presName="compNode" presStyleCnt="0"/>
      <dgm:spPr/>
    </dgm:pt>
    <dgm:pt modelId="{A39A96D0-5DC9-4649-880C-1AE7A27F413A}" type="pres">
      <dgm:prSet presAssocID="{E8E4E939-3F3E-4982-BF51-DCC493C66B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4F97-FF66-4275-B53F-BB96816A7F4D}" type="pres">
      <dgm:prSet presAssocID="{E8E4E939-3F3E-4982-BF51-DCC493C66B7E}" presName="invisiNode" presStyleLbl="node1" presStyleIdx="4" presStyleCnt="5"/>
      <dgm:spPr/>
    </dgm:pt>
    <dgm:pt modelId="{4975CA02-49B5-4F46-9031-A3A77A188711}" type="pres">
      <dgm:prSet presAssocID="{E8E4E939-3F3E-4982-BF51-DCC493C66B7E}" presName="imagNode" presStyleLbl="fgImgPlace1" presStyleIdx="4" presStyleCnt="5"/>
      <dgm:spPr/>
    </dgm:pt>
  </dgm:ptLst>
  <dgm:cxnLst>
    <dgm:cxn modelId="{A7E4F6C5-1383-4C9D-9411-A8CB49A548A3}" type="presOf" srcId="{D45A116F-FC12-4222-80D2-8D8A554C4809}" destId="{D536C220-139F-4553-8E85-FF8ED1F676C1}" srcOrd="0" destOrd="0" presId="urn:microsoft.com/office/officeart/2005/8/layout/pList2"/>
    <dgm:cxn modelId="{273AC375-DA68-45A5-A114-65C42662AF70}" type="presOf" srcId="{75731C5E-50D3-4736-BE81-7AA790B288AC}" destId="{403D7393-8CC0-473C-A4F9-96C24B8D7485}" srcOrd="0" destOrd="0" presId="urn:microsoft.com/office/officeart/2005/8/layout/pList2"/>
    <dgm:cxn modelId="{1561386D-0E00-452B-B30A-BA7E9C625C53}" srcId="{31DF998A-0DED-4591-AB5E-05040731CA77}" destId="{E8E4E939-3F3E-4982-BF51-DCC493C66B7E}" srcOrd="4" destOrd="0" parTransId="{6193BF4F-54A1-4111-AC5C-9053F659DBCC}" sibTransId="{89EC8243-BF50-4E12-88BC-E7B21FD986B0}"/>
    <dgm:cxn modelId="{986A37C7-99F9-41C0-B3A3-98BEA1F4A15D}" type="presOf" srcId="{E8E4E939-3F3E-4982-BF51-DCC493C66B7E}" destId="{A39A96D0-5DC9-4649-880C-1AE7A27F413A}" srcOrd="0" destOrd="0" presId="urn:microsoft.com/office/officeart/2005/8/layout/pList2"/>
    <dgm:cxn modelId="{E57BF2C3-846B-4375-AA5B-066AB9E17838}" type="presOf" srcId="{5AA929C8-C0E0-4E02-97DF-1AF0DEF9A526}" destId="{7AA69081-0B83-4064-A372-1F39E9F170D7}" srcOrd="0" destOrd="0" presId="urn:microsoft.com/office/officeart/2005/8/layout/pList2"/>
    <dgm:cxn modelId="{1D28EF7A-43EA-46D6-9327-76F49476B95D}" type="presOf" srcId="{B675E010-005F-4AEC-9A5E-390D01AB44F9}" destId="{85AB8DEC-CB99-45CD-BC0B-E96DA6D63D26}" srcOrd="0" destOrd="0" presId="urn:microsoft.com/office/officeart/2005/8/layout/pList2"/>
    <dgm:cxn modelId="{D245A9EA-6D22-48AB-87DB-29B728D15CC9}" type="presOf" srcId="{811AF9FA-0496-46B6-B905-3FFF8B778587}" destId="{4D82A312-1BB7-42B6-BC8F-D23291D33898}" srcOrd="0" destOrd="0" presId="urn:microsoft.com/office/officeart/2005/8/layout/pList2"/>
    <dgm:cxn modelId="{72555970-D65B-4CDB-96AA-CD687A72F1A0}" srcId="{31DF998A-0DED-4591-AB5E-05040731CA77}" destId="{0D154BDA-4850-4CBC-BD70-428011F6DE98}" srcOrd="2" destOrd="0" parTransId="{F06B946B-0405-431C-8FDB-0FC61532B797}" sibTransId="{1B38ABBC-D73C-4D14-9466-A65E7F7050CD}"/>
    <dgm:cxn modelId="{4E40359F-C071-4CB3-B4A9-785CDD5BD276}" srcId="{31DF998A-0DED-4591-AB5E-05040731CA77}" destId="{D45A116F-FC12-4222-80D2-8D8A554C4809}" srcOrd="0" destOrd="0" parTransId="{BB4821C5-1B4E-4059-8349-8B46E138E429}" sibTransId="{B675E010-005F-4AEC-9A5E-390D01AB44F9}"/>
    <dgm:cxn modelId="{3927C900-71AA-439A-BA65-3D58F8B25A1B}" type="presOf" srcId="{1B38ABBC-D73C-4D14-9466-A65E7F7050CD}" destId="{59139809-D851-40C0-BE8B-D29D8CDD8790}" srcOrd="0" destOrd="0" presId="urn:microsoft.com/office/officeart/2005/8/layout/pList2"/>
    <dgm:cxn modelId="{8BDFECEB-B73F-4304-B554-C03A64468989}" srcId="{31DF998A-0DED-4591-AB5E-05040731CA77}" destId="{5AA929C8-C0E0-4E02-97DF-1AF0DEF9A526}" srcOrd="3" destOrd="0" parTransId="{AF32F7B0-1630-4F28-81B3-D4263057F016}" sibTransId="{CFC1506D-739D-4651-B64C-507C91C069E4}"/>
    <dgm:cxn modelId="{8B4986B8-9440-4C49-9F6E-16D3C4E39844}" type="presOf" srcId="{0D154BDA-4850-4CBC-BD70-428011F6DE98}" destId="{4D8F8A86-CBB7-4798-9C39-61792D2CE99A}" srcOrd="0" destOrd="0" presId="urn:microsoft.com/office/officeart/2005/8/layout/pList2"/>
    <dgm:cxn modelId="{F429C965-88D3-4B91-9EED-59DE9F40D8BB}" type="presOf" srcId="{F3BB30A3-948B-4347-A9FD-646FF9CA7271}" destId="{A39A96D0-5DC9-4649-880C-1AE7A27F413A}" srcOrd="0" destOrd="1" presId="urn:microsoft.com/office/officeart/2005/8/layout/pList2"/>
    <dgm:cxn modelId="{6EB37D49-63E6-446A-86B4-E5FF3AE26B61}" srcId="{E8E4E939-3F3E-4982-BF51-DCC493C66B7E}" destId="{F3BB30A3-948B-4347-A9FD-646FF9CA7271}" srcOrd="0" destOrd="0" parTransId="{7D2EA0F1-9675-46E1-92BB-7CCB60A9318D}" sibTransId="{12296A96-CDF0-4240-88DE-8BAA7BC57CF6}"/>
    <dgm:cxn modelId="{7223CB64-D1C7-4D92-972C-296F43AD45D0}" srcId="{31DF998A-0DED-4591-AB5E-05040731CA77}" destId="{811AF9FA-0496-46B6-B905-3FFF8B778587}" srcOrd="1" destOrd="0" parTransId="{BCB12A64-9841-44CA-9AB2-B237C5DAA0C1}" sibTransId="{75731C5E-50D3-4736-BE81-7AA790B288AC}"/>
    <dgm:cxn modelId="{026BC9F8-72A5-4476-8076-02D834245BA2}" type="presOf" srcId="{CFC1506D-739D-4651-B64C-507C91C069E4}" destId="{48009677-E3F1-4CC7-8278-34013224E1FF}" srcOrd="0" destOrd="0" presId="urn:microsoft.com/office/officeart/2005/8/layout/pList2"/>
    <dgm:cxn modelId="{A0A5D69F-288D-40D8-B9BD-E2E32D1E4124}" type="presOf" srcId="{31DF998A-0DED-4591-AB5E-05040731CA77}" destId="{2BDB7C02-3837-4DC2-8D04-2800CEA8405B}" srcOrd="0" destOrd="0" presId="urn:microsoft.com/office/officeart/2005/8/layout/pList2"/>
    <dgm:cxn modelId="{2B8D694D-583E-448F-B6A2-581CF7D6BC60}" type="presParOf" srcId="{2BDB7C02-3837-4DC2-8D04-2800CEA8405B}" destId="{F90E2F86-FA99-4D29-835E-8A6C556307A1}" srcOrd="0" destOrd="0" presId="urn:microsoft.com/office/officeart/2005/8/layout/pList2"/>
    <dgm:cxn modelId="{94BB59AE-B3E8-4B13-A573-A289F59665DC}" type="presParOf" srcId="{2BDB7C02-3837-4DC2-8D04-2800CEA8405B}" destId="{6764446E-6D9C-4798-A6A1-1FDA0A216845}" srcOrd="1" destOrd="0" presId="urn:microsoft.com/office/officeart/2005/8/layout/pList2"/>
    <dgm:cxn modelId="{D31C023C-070F-4026-8A26-C7D28C012E37}" type="presParOf" srcId="{6764446E-6D9C-4798-A6A1-1FDA0A216845}" destId="{C0BFCBD6-5AEB-483E-8E2A-DB21B79931E6}" srcOrd="0" destOrd="0" presId="urn:microsoft.com/office/officeart/2005/8/layout/pList2"/>
    <dgm:cxn modelId="{745F0AA2-494E-43F2-B67B-32DB0AB5CA8A}" type="presParOf" srcId="{C0BFCBD6-5AEB-483E-8E2A-DB21B79931E6}" destId="{D536C220-139F-4553-8E85-FF8ED1F676C1}" srcOrd="0" destOrd="0" presId="urn:microsoft.com/office/officeart/2005/8/layout/pList2"/>
    <dgm:cxn modelId="{B7AEB8D1-7623-4895-8188-53579D61F47B}" type="presParOf" srcId="{C0BFCBD6-5AEB-483E-8E2A-DB21B79931E6}" destId="{A6B010B2-52E0-4EAE-9DD1-C454926857BD}" srcOrd="1" destOrd="0" presId="urn:microsoft.com/office/officeart/2005/8/layout/pList2"/>
    <dgm:cxn modelId="{88988A6A-16DA-41F6-B2BE-92A4B2562DEB}" type="presParOf" srcId="{C0BFCBD6-5AEB-483E-8E2A-DB21B79931E6}" destId="{D4083621-2DDC-4F5F-A601-9EB5DA74AD86}" srcOrd="2" destOrd="0" presId="urn:microsoft.com/office/officeart/2005/8/layout/pList2"/>
    <dgm:cxn modelId="{CAC40C1D-5F15-4BAC-9859-E53B6D7DF2A7}" type="presParOf" srcId="{6764446E-6D9C-4798-A6A1-1FDA0A216845}" destId="{85AB8DEC-CB99-45CD-BC0B-E96DA6D63D26}" srcOrd="1" destOrd="0" presId="urn:microsoft.com/office/officeart/2005/8/layout/pList2"/>
    <dgm:cxn modelId="{F7B43123-D948-46F8-B361-CE4BD47FCA68}" type="presParOf" srcId="{6764446E-6D9C-4798-A6A1-1FDA0A216845}" destId="{351A46E2-2635-41D5-BBE2-B6AFAE67589F}" srcOrd="2" destOrd="0" presId="urn:microsoft.com/office/officeart/2005/8/layout/pList2"/>
    <dgm:cxn modelId="{2500EC4B-FE63-4CE9-94EA-C4B85F871FB3}" type="presParOf" srcId="{351A46E2-2635-41D5-BBE2-B6AFAE67589F}" destId="{4D82A312-1BB7-42B6-BC8F-D23291D33898}" srcOrd="0" destOrd="0" presId="urn:microsoft.com/office/officeart/2005/8/layout/pList2"/>
    <dgm:cxn modelId="{12151326-CF68-492F-8F48-12665D3873A7}" type="presParOf" srcId="{351A46E2-2635-41D5-BBE2-B6AFAE67589F}" destId="{BC119AB3-725B-41F9-B41A-081D0EBE4F58}" srcOrd="1" destOrd="0" presId="urn:microsoft.com/office/officeart/2005/8/layout/pList2"/>
    <dgm:cxn modelId="{7C07B167-700A-4316-9E7C-C1B4673ACA9E}" type="presParOf" srcId="{351A46E2-2635-41D5-BBE2-B6AFAE67589F}" destId="{1A9F0EB8-B8C0-4BF5-9E8D-1E8BF3EB966A}" srcOrd="2" destOrd="0" presId="urn:microsoft.com/office/officeart/2005/8/layout/pList2"/>
    <dgm:cxn modelId="{8E7091AE-80BC-4F9F-A985-AA5A63B3BFE8}" type="presParOf" srcId="{6764446E-6D9C-4798-A6A1-1FDA0A216845}" destId="{403D7393-8CC0-473C-A4F9-96C24B8D7485}" srcOrd="3" destOrd="0" presId="urn:microsoft.com/office/officeart/2005/8/layout/pList2"/>
    <dgm:cxn modelId="{38A91B2B-19DB-4109-8AC6-183579BF072D}" type="presParOf" srcId="{6764446E-6D9C-4798-A6A1-1FDA0A216845}" destId="{C984D151-82EB-4B30-B068-8C01C7396485}" srcOrd="4" destOrd="0" presId="urn:microsoft.com/office/officeart/2005/8/layout/pList2"/>
    <dgm:cxn modelId="{B850C2CD-3CE0-4514-9301-7D1402F55824}" type="presParOf" srcId="{C984D151-82EB-4B30-B068-8C01C7396485}" destId="{4D8F8A86-CBB7-4798-9C39-61792D2CE99A}" srcOrd="0" destOrd="0" presId="urn:microsoft.com/office/officeart/2005/8/layout/pList2"/>
    <dgm:cxn modelId="{01C02D47-B88C-4078-9D16-055D59A0E2A5}" type="presParOf" srcId="{C984D151-82EB-4B30-B068-8C01C7396485}" destId="{18E298BA-5B78-44E1-8E69-BCAF6C1E0F99}" srcOrd="1" destOrd="0" presId="urn:microsoft.com/office/officeart/2005/8/layout/pList2"/>
    <dgm:cxn modelId="{1AF79A25-2467-44BE-9B8B-CDD3A250E8D5}" type="presParOf" srcId="{C984D151-82EB-4B30-B068-8C01C7396485}" destId="{BF5D4934-BDDA-4EB3-8DED-8A52551324CD}" srcOrd="2" destOrd="0" presId="urn:microsoft.com/office/officeart/2005/8/layout/pList2"/>
    <dgm:cxn modelId="{79840EE5-EA17-4A5A-B867-868113A6D955}" type="presParOf" srcId="{6764446E-6D9C-4798-A6A1-1FDA0A216845}" destId="{59139809-D851-40C0-BE8B-D29D8CDD8790}" srcOrd="5" destOrd="0" presId="urn:microsoft.com/office/officeart/2005/8/layout/pList2"/>
    <dgm:cxn modelId="{8BE3E0A2-88A3-45E5-81F4-96ED37613CC6}" type="presParOf" srcId="{6764446E-6D9C-4798-A6A1-1FDA0A216845}" destId="{4DCE68AC-6A8D-47B4-88F1-8B0531A0E785}" srcOrd="6" destOrd="0" presId="urn:microsoft.com/office/officeart/2005/8/layout/pList2"/>
    <dgm:cxn modelId="{03B11257-39BF-4BE0-B168-23719D701354}" type="presParOf" srcId="{4DCE68AC-6A8D-47B4-88F1-8B0531A0E785}" destId="{7AA69081-0B83-4064-A372-1F39E9F170D7}" srcOrd="0" destOrd="0" presId="urn:microsoft.com/office/officeart/2005/8/layout/pList2"/>
    <dgm:cxn modelId="{7B1E1B5A-36C9-4E1E-A191-34D7F0AC5269}" type="presParOf" srcId="{4DCE68AC-6A8D-47B4-88F1-8B0531A0E785}" destId="{A0B58FFA-75E8-4C7F-BF59-7DD1542C4E9E}" srcOrd="1" destOrd="0" presId="urn:microsoft.com/office/officeart/2005/8/layout/pList2"/>
    <dgm:cxn modelId="{A25450EB-7796-4B09-BE2C-A38B0BABB9AF}" type="presParOf" srcId="{4DCE68AC-6A8D-47B4-88F1-8B0531A0E785}" destId="{FE9FC7C4-9A4D-4355-ADE0-F986551F45AB}" srcOrd="2" destOrd="0" presId="urn:microsoft.com/office/officeart/2005/8/layout/pList2"/>
    <dgm:cxn modelId="{F28D6DB1-A1B1-435A-84B8-950837E6BD14}" type="presParOf" srcId="{6764446E-6D9C-4798-A6A1-1FDA0A216845}" destId="{48009677-E3F1-4CC7-8278-34013224E1FF}" srcOrd="7" destOrd="0" presId="urn:microsoft.com/office/officeart/2005/8/layout/pList2"/>
    <dgm:cxn modelId="{0EAF4344-82E1-412B-839E-8CBED6B1C024}" type="presParOf" srcId="{6764446E-6D9C-4798-A6A1-1FDA0A216845}" destId="{878EE4BD-6620-4119-9A20-BBF9B6A09E9C}" srcOrd="8" destOrd="0" presId="urn:microsoft.com/office/officeart/2005/8/layout/pList2"/>
    <dgm:cxn modelId="{68348787-6F6C-4B20-929E-AF292A9A6373}" type="presParOf" srcId="{878EE4BD-6620-4119-9A20-BBF9B6A09E9C}" destId="{A39A96D0-5DC9-4649-880C-1AE7A27F413A}" srcOrd="0" destOrd="0" presId="urn:microsoft.com/office/officeart/2005/8/layout/pList2"/>
    <dgm:cxn modelId="{6EDC4073-6C27-43EB-B342-B67B31730243}" type="presParOf" srcId="{878EE4BD-6620-4119-9A20-BBF9B6A09E9C}" destId="{1DA24F97-FF66-4275-B53F-BB96816A7F4D}" srcOrd="1" destOrd="0" presId="urn:microsoft.com/office/officeart/2005/8/layout/pList2"/>
    <dgm:cxn modelId="{150A5166-A74D-415C-A081-0EDEE8803287}" type="presParOf" srcId="{878EE4BD-6620-4119-9A20-BBF9B6A09E9C}" destId="{4975CA02-49B5-4F46-9031-A3A77A188711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47502-5847-41C1-AF88-03371163F30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9B99DB-47AD-47A2-A79A-5A1FDC6689A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800" b="1" dirty="0" smtClean="0"/>
            <a:t>Все дети ходят в школу, ведь образование — это один из главных этапов в развитии человека. </a:t>
          </a:r>
          <a:endParaRPr lang="ru-RU" sz="2800" b="1" dirty="0"/>
        </a:p>
      </dgm:t>
    </dgm:pt>
    <dgm:pt modelId="{E6B57F6D-3641-4B73-91A2-C651C734922B}" type="parTrans" cxnId="{571FEEA8-9D48-4416-9FD4-9F8BD93D7DB5}">
      <dgm:prSet/>
      <dgm:spPr/>
      <dgm:t>
        <a:bodyPr/>
        <a:lstStyle/>
        <a:p>
          <a:endParaRPr lang="ru-RU" sz="2800" b="1"/>
        </a:p>
      </dgm:t>
    </dgm:pt>
    <dgm:pt modelId="{92D0A7E7-1D32-4710-B4BD-2122ADB7881E}" type="sibTrans" cxnId="{571FEEA8-9D48-4416-9FD4-9F8BD93D7DB5}">
      <dgm:prSet/>
      <dgm:spPr/>
      <dgm:t>
        <a:bodyPr/>
        <a:lstStyle/>
        <a:p>
          <a:endParaRPr lang="ru-RU" sz="2800" b="1"/>
        </a:p>
      </dgm:t>
    </dgm:pt>
    <dgm:pt modelId="{2BE9D14C-C3D9-43D2-9BAE-94B0040EAF72}" type="pres">
      <dgm:prSet presAssocID="{F0547502-5847-41C1-AF88-03371163F3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C5CC5-F61E-4F32-B572-963E411A4D69}" type="pres">
      <dgm:prSet presAssocID="{AD9B99DB-47AD-47A2-A79A-5A1FDC6689A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1FEEA8-9D48-4416-9FD4-9F8BD93D7DB5}" srcId="{F0547502-5847-41C1-AF88-03371163F308}" destId="{AD9B99DB-47AD-47A2-A79A-5A1FDC6689A6}" srcOrd="0" destOrd="0" parTransId="{E6B57F6D-3641-4B73-91A2-C651C734922B}" sibTransId="{92D0A7E7-1D32-4710-B4BD-2122ADB7881E}"/>
    <dgm:cxn modelId="{11D8D1FC-0ACD-4AF8-B488-13B3E3F07F7C}" type="presOf" srcId="{AD9B99DB-47AD-47A2-A79A-5A1FDC6689A6}" destId="{3BAC5CC5-F61E-4F32-B572-963E411A4D69}" srcOrd="0" destOrd="0" presId="urn:microsoft.com/office/officeart/2005/8/layout/process2"/>
    <dgm:cxn modelId="{5117D2AD-D74B-463A-AF62-2364C641F966}" type="presOf" srcId="{F0547502-5847-41C1-AF88-03371163F308}" destId="{2BE9D14C-C3D9-43D2-9BAE-94B0040EAF72}" srcOrd="0" destOrd="0" presId="urn:microsoft.com/office/officeart/2005/8/layout/process2"/>
    <dgm:cxn modelId="{2A9CBB45-690F-4AC8-9C07-C0A1ED4B9084}" type="presParOf" srcId="{2BE9D14C-C3D9-43D2-9BAE-94B0040EAF72}" destId="{3BAC5CC5-F61E-4F32-B572-963E411A4D69}" srcOrd="0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D427-E135-4835-9240-30FDE08F9984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0C80A-0974-46C6-96A9-D91B8AA29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3" imgW="8698413" imgH="1104372" progId="">
              <p:embed/>
            </p:oleObj>
          </a:graphicData>
        </a:graphic>
      </p:graphicFrame>
      <p:sp>
        <p:nvSpPr>
          <p:cNvPr id="8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F5E0-4434-428F-9098-211A3AC148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9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Трудовое участие ребенка в жизни семьи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2507786"/>
            <a:ext cx="8643998" cy="435021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личностных свойств </a:t>
            </a:r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</a:t>
            </a:r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  </a:t>
            </a:r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  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МКОУ «Муромская средняя школа»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Автор-составитель: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Иванина А.М.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поливать цветы в комнате или во всей квартире;                   вытирать пыль на подоконниках;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тонина\Desktop\ПРЕЗЕНТАЦИИ\ПРЕЗЕНТ. (окр.мир)\Уход за комнатными растениями\0011-008-Nabljudenie-za-rasteniem-v-kotoroe-dobavili-udob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46338"/>
            <a:ext cx="5465791" cy="384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Отвечать за порядок в буфетном шкафу; накрывать на стол перед обедом</a:t>
            </a:r>
            <a:endParaRPr lang="ru-RU" dirty="0"/>
          </a:p>
        </p:txBody>
      </p:sp>
      <p:pic>
        <p:nvPicPr>
          <p:cNvPr id="1026" name="Picture 2" descr="C:\Users\Антонина\Desktop\Дети\СЕРЕЖА\Фотки\Фото\PC22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3999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ухаживать за животными; </a:t>
            </a:r>
            <a:br>
              <a:rPr lang="ru-RU" dirty="0" smtClean="0"/>
            </a:br>
            <a:r>
              <a:rPr lang="ru-RU" dirty="0" smtClean="0"/>
              <a:t>если в семье есть огород или цветник, отвечать за определенный участок;</a:t>
            </a:r>
            <a:endParaRPr lang="ru-RU" dirty="0"/>
          </a:p>
        </p:txBody>
      </p:sp>
      <p:pic>
        <p:nvPicPr>
          <p:cNvPr id="1026" name="Picture 2" descr="C:\Users\Антонина\Desktop\Дети\СЕРЕЖА\Фото\2013-06-12 20.15.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5"/>
            <a:ext cx="3786214" cy="59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8686800" cy="487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трудовых обязанностей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Около 0,0 часов  -- в 4% семей</a:t>
            </a:r>
          </a:p>
          <a:p>
            <a:r>
              <a:rPr lang="ru-RU" dirty="0" smtClean="0"/>
              <a:t>Около 0,5 часа  -- в 15% семей</a:t>
            </a:r>
          </a:p>
          <a:p>
            <a:r>
              <a:rPr lang="ru-RU" dirty="0" smtClean="0"/>
              <a:t>Около 1,0 часа  -- в 37% семей</a:t>
            </a:r>
          </a:p>
          <a:p>
            <a:r>
              <a:rPr lang="ru-RU" dirty="0" smtClean="0"/>
              <a:t>Около 1,5 часа  -- в 18% семей</a:t>
            </a:r>
          </a:p>
          <a:p>
            <a:r>
              <a:rPr lang="ru-RU" dirty="0" smtClean="0"/>
              <a:t>Около 2,0 часов  -- в 11% семей</a:t>
            </a:r>
          </a:p>
          <a:p>
            <a:r>
              <a:rPr lang="ru-RU" dirty="0" smtClean="0"/>
              <a:t>Около 2,5 часа  -- в 8% семей</a:t>
            </a:r>
          </a:p>
          <a:p>
            <a:r>
              <a:rPr lang="ru-RU" dirty="0" smtClean="0"/>
              <a:t>Около 3,0 часов  -- в 7% семей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357298"/>
          </a:xfr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Органическая связь с направленностью личности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://veselajashkola.ru/wp-content/uploads/images/15_04_2014_09_39_06_94a0bfb490e2cc5b0a0f040f1e2cf400-501x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642938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400800" y="1357298"/>
          <a:ext cx="27432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это индивидуально-психологические особенности человека, обусловливающие быстроту и легкость овладения им какой-либо деятельностью и достижение в ней наивысших результатов по сравнению со средним </a:t>
            </a:r>
            <a:r>
              <a:rPr lang="ru-RU" sz="3600" dirty="0" smtClean="0"/>
              <a:t>уровнем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Windows\TEMP\Rar$DR14.243\jpeg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8011">
            <a:off x="4027432" y="1980315"/>
            <a:ext cx="3312846" cy="393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Общие, модальные общие, специальные, частные способности</a:t>
            </a:r>
            <a:endParaRPr lang="ru-RU" dirty="0"/>
          </a:p>
        </p:txBody>
      </p:sp>
      <p:pic>
        <p:nvPicPr>
          <p:cNvPr id="1026" name="Picture 2" descr="C:\Windows\TEMP\Rar$DR26.569\jpeg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7190">
            <a:off x="6428847" y="1576406"/>
            <a:ext cx="3339965" cy="3960810"/>
          </a:xfrm>
          <a:prstGeom prst="rect">
            <a:avLst/>
          </a:prstGeom>
          <a:noFill/>
        </p:spPr>
      </p:pic>
      <p:pic>
        <p:nvPicPr>
          <p:cNvPr id="1027" name="Picture 3" descr="C:\Windows\TEMP\Rar$DR02.559\jpeg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14554"/>
            <a:ext cx="3214710" cy="4643446"/>
          </a:xfrm>
          <a:prstGeom prst="rect">
            <a:avLst/>
          </a:prstGeom>
          <a:noFill/>
        </p:spPr>
      </p:pic>
      <p:pic>
        <p:nvPicPr>
          <p:cNvPr id="4" name="Picture 2" descr="C:\Windows\TEMP\Rar$DR10.635\jpeg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1665">
            <a:off x="-658010" y="250593"/>
            <a:ext cx="2499296" cy="3332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развития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тонина\Desktop\ПРЕЗЕНТАЦИИ\ПРЕЗЕНТ. (окр.мир)\картинки\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 ПЕРВЫЙ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Быстрый взлет. Яркое проявление способностей, большие успехи в какой-то определенной деятельности  (или даже в нескольких). Родители и все близкие в восторге. Дань восхищения или даже преклонения со стороны окружающих перед нарождающимся талантом или гением.  Но проходит какое-то время, и талант блекнет, успехи становятся все менее впечатляющими, развитие как бы замедляется. А потом и вовсе прекращается.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Трудолюбие -  психическое свойство личности, имеющее многогранный характер.</a:t>
            </a:r>
            <a:endParaRPr lang="ru-RU" dirty="0"/>
          </a:p>
        </p:txBody>
      </p:sp>
      <p:pic>
        <p:nvPicPr>
          <p:cNvPr id="1026" name="Picture 2" descr="C:\Users\Антонина\Desktop\Дети\СЕРЕЖА\DCIM\101SSCAM\SNC00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91322"/>
            <a:ext cx="9144000" cy="51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ВТОРОЙ.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Вначале растрата времени, очень медленное продвижение вперед, иногда даже отставание от обычных сверстников. Затем постепенное развитие ускоряется, иногда сразу огромный расцвет ранее дремавших задатков, большие успехи  в какой-то деятельности, выдавшиеся достижения в ней.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 ТРЕТИЙ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Нередко встречающийся: растрата времени и природных задатков на протяжении всей жизни, выразительный пример из литературы – Обломов. Человек, явно природою одаренный, но вместе с тем абсолютно безвольный, Обломов  «проживает» жизнь,  «доживает» ее в устоявшихся, привычных условиях. Подчиненность устоявшемуся образу жизни, неспособность выйти за ее рамки и противопоставить обстоятельствам свою активную волю свойственны для многих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 ЧЕТВЕРТЫЙ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Оптимальное использование своих задатков и способностей на протяжении всей жизни.  Ранний расцвет дарования, напряженная, всепоглощающая и чрезвычайно продуктивная деятельность.  В результате человек   оставляет такой след, который воспринимается потомками веками.  Часто этот след бывает оставлен людьми, прожившими по обычным меркам короткую жизнь.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умственного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686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«Талант – это 1% способностей и 99% труда».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нтонина\Desktop\Дети\СЕРЕЖА\Фотки\Фото\PC25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92971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же развивать способности ребенка?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нтонина\Desktop\ПРЕЗЕНТАЦИИ\ПРЕЗЕНТ. (окр.мир)\картинки\u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175" y="2528888"/>
            <a:ext cx="2533650" cy="1800225"/>
          </a:xfrm>
          <a:prstGeom prst="rect">
            <a:avLst/>
          </a:prstGeom>
          <a:noFill/>
        </p:spPr>
      </p:pic>
      <p:pic>
        <p:nvPicPr>
          <p:cNvPr id="5" name="Picture 2" descr="C:\Users\Антонина\Desktop\ПРЕЗЕНТАЦИИ\ПРЕЗЕНТ. (окр.мир)\картинки\u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6286512" cy="5357826"/>
          </a:xfrm>
          <a:prstGeom prst="rect">
            <a:avLst/>
          </a:prstGeom>
          <a:noFill/>
        </p:spPr>
      </p:pic>
      <p:pic>
        <p:nvPicPr>
          <p:cNvPr id="6" name="Picture 2" descr="C:\Users\Антонина\Desktop\ПРЕЗЕНТАЦИИ\ПРЕЗЕНТ. (окр.мир)\картинки\u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653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Все дети рождаются способными, неспособных детей нет, неспособными они становятся в результате неправильного воспитания.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Верно ли это положение? </a:t>
            </a:r>
          </a:p>
          <a:p>
            <a:r>
              <a:rPr lang="ru-RU" dirty="0" smtClean="0"/>
              <a:t>У  всех ли из них можно развивать высокие  способности к какой-то  деятельности? </a:t>
            </a:r>
            <a:endParaRPr lang="ru-RU" dirty="0"/>
          </a:p>
        </p:txBody>
      </p:sp>
      <p:pic>
        <p:nvPicPr>
          <p:cNvPr id="3074" name="Picture 2" descr="C:\Users\Антонина\Desktop\Дети\СЕРЕЖА\Давид\PIC-00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173736" cy="419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"/>
            <a:ext cx="4038600" cy="4929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Воспитание не всесильно.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 зависит от природных                      задатков.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Существует                                                                              порог, выше  которого             ребенок не перешагнет.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0"/>
            <a:ext cx="4038600" cy="61261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Воспитание всесильно.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Все зависит от педагогов.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Можно воспитать идеальных людей.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Антонина\Desktop\Дети\СЕРЕЖА\Фотки\Фото\PC24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21471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528638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«Процесс развития эффективный, если давать ребенку картину заданий, которая усложняется, мотивировать сам процесс обучения, однако оставлять ученику возможность работать на том уровне, который для него сегодня возможен и доступен»                                    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572140"/>
            <a:ext cx="3008313" cy="5540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В. Д.  </a:t>
            </a:r>
            <a:r>
              <a:rPr lang="ru-RU" sz="2800" dirty="0" err="1" smtClean="0"/>
              <a:t>Шадриков</a:t>
            </a:r>
            <a:endParaRPr lang="ru-RU" sz="2800" dirty="0"/>
          </a:p>
        </p:txBody>
      </p:sp>
      <p:pic>
        <p:nvPicPr>
          <p:cNvPr id="1026" name="Picture 2" descr="C:\Users\Антонина\Desktop\дети (фото)\IMG_20150408_1938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esktop\ПРЕЗЕНТАЦИИ\ПРЕЗЕНТ. (окр.мир)\Уход за комнатными растениями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МОТИВАЦИЯ  ТРУДА</a:t>
            </a:r>
            <a:br>
              <a:rPr lang="ru-RU" dirty="0" smtClean="0"/>
            </a:br>
            <a:r>
              <a:rPr lang="ru-RU" sz="3600" dirty="0" smtClean="0"/>
              <a:t>(формирование определенных мотивов деятельности)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МОТИВ ДЕЯТЕЛЬНОСТИ  -  это эмоционально переживаемое представление о том, каким образом данная                                                                                деятельность                                                                         послужит                                                                                          удовлетворению                                                                                       актуальной                                                                                             для данного                                                         индивида                                                                                              потребности.</a:t>
            </a:r>
            <a:endParaRPr lang="ru-RU" dirty="0"/>
          </a:p>
        </p:txBody>
      </p:sp>
      <p:pic>
        <p:nvPicPr>
          <p:cNvPr id="4" name="Picture 2" descr="C:\Users\Антонина\Desktop\дети (фото)\IMG_20150410_141913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2928934"/>
            <a:ext cx="4357686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 rot="-698606">
            <a:off x="831850" y="1698625"/>
            <a:ext cx="7418388" cy="271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6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Спасибо за внимание!</a:t>
            </a:r>
          </a:p>
        </p:txBody>
      </p:sp>
      <p:pic>
        <p:nvPicPr>
          <p:cNvPr id="44035" name="Picture 3" descr="j0305589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6375" y="4549775"/>
            <a:ext cx="1647825" cy="1393825"/>
          </a:xfrm>
          <a:noFill/>
        </p:spPr>
      </p:pic>
      <p:pic>
        <p:nvPicPr>
          <p:cNvPr id="44036" name="Picture 8" descr="Учител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18684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Гильбух</a:t>
            </a:r>
            <a:r>
              <a:rPr lang="ru-RU" dirty="0" smtClean="0"/>
              <a:t> Ю.З. Психология трудового воспитания К.,1987г  Гребенников И.В. Воспитательный климат семьи М., 1986г.</a:t>
            </a:r>
          </a:p>
          <a:p>
            <a:r>
              <a:rPr lang="ru-RU" dirty="0" err="1" smtClean="0"/>
              <a:t>Крайг</a:t>
            </a:r>
            <a:r>
              <a:rPr lang="ru-RU" dirty="0" smtClean="0"/>
              <a:t> Г.  Психология  развития   СПб 2000г. </a:t>
            </a:r>
          </a:p>
          <a:p>
            <a:r>
              <a:rPr lang="ru-RU" dirty="0" smtClean="0"/>
              <a:t>Сухомлинский  В.А.  О воспитании  М., 1975г.</a:t>
            </a:r>
          </a:p>
          <a:p>
            <a:r>
              <a:rPr lang="ru-RU" dirty="0" err="1" smtClean="0"/>
              <a:t>Чупина</a:t>
            </a:r>
            <a:r>
              <a:rPr lang="ru-RU" dirty="0" smtClean="0"/>
              <a:t> С.И., </a:t>
            </a:r>
            <a:r>
              <a:rPr lang="ru-RU" dirty="0" err="1" smtClean="0"/>
              <a:t>Яценко</a:t>
            </a:r>
            <a:r>
              <a:rPr lang="ru-RU" dirty="0" smtClean="0"/>
              <a:t> И.Ф. Родительские собрания  М., 2014г.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В.А.Сухомлинский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«Собирать удобрения, вносить их в почву – сам по себе это нелегкий и малоприятный труд и полюбить его, прямо скажем, нельзя. Но если он подчинен такой интересной исследовательской цели – получить урожай  в пять раз выше, чем обычно собирают, то и этот труд выполняется с любовью».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трудолюбия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001056" cy="4656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408"/>
                <a:gridCol w="253120"/>
                <a:gridCol w="340353"/>
                <a:gridCol w="3660175"/>
              </a:tblGrid>
              <a:tr h="261461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Своевременная  и</a:t>
                      </a:r>
                    </a:p>
                    <a:p>
                      <a:r>
                        <a:rPr lang="ru-RU" sz="3200" dirty="0" smtClean="0"/>
                        <a:t>объективная оценка выполненного задания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Привычка трудиться</a:t>
                      </a:r>
                      <a:r>
                        <a:rPr lang="ru-RU" sz="3200" baseline="0" dirty="0" smtClean="0"/>
                        <a:t>  с полной отдачей сил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3200" dirty="0" smtClean="0"/>
                        <a:t>Метод приучения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Постановка</a:t>
                      </a:r>
                      <a:r>
                        <a:rPr lang="ru-RU" sz="3200" baseline="0" dirty="0" smtClean="0"/>
                        <a:t> требований, которые должны  быть выполнены.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Трудолюбие как важнейшая черта морального облика воспитывается в процессе духовной жизни – интеллектуальной, эмоциональной и волевой.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sz="4400" b="1" dirty="0" smtClean="0">
              <a:solidFill>
                <a:srgbClr val="0033CC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49156" name="Picture 4" descr="gimnast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857232"/>
            <a:ext cx="1928826" cy="28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в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1"/>
            <a:ext cx="2000264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нтонина\Desktop\Дети\СЕРЕЖА\Фотки\Фото\P101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099211"/>
            <a:ext cx="4857784" cy="42588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3643314"/>
            <a:ext cx="4786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 может быть трудолюбивым человек, мало думающий, мало переживающий…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Становление трудолюбия у младших школьников.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229600" cy="466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714488"/>
            <a:ext cx="1796689" cy="2626169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714488"/>
            <a:ext cx="2786081" cy="2631198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643182"/>
            <a:ext cx="1428760" cy="1651178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5" y="2714620"/>
            <a:ext cx="2500329" cy="3286148"/>
          </a:xfrm>
          <a:prstGeom prst="rect">
            <a:avLst/>
          </a:prstGeom>
          <a:noFill/>
        </p:spPr>
      </p:pic>
      <p:pic>
        <p:nvPicPr>
          <p:cNvPr id="3078" name="Picture 6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3857628"/>
            <a:ext cx="3500462" cy="2571767"/>
          </a:xfrm>
          <a:prstGeom prst="rect">
            <a:avLst/>
          </a:prstGeom>
          <a:noFill/>
        </p:spPr>
      </p:pic>
      <p:pic>
        <p:nvPicPr>
          <p:cNvPr id="3079" name="Picture 7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2000240"/>
            <a:ext cx="1164031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А.С.Макаренко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«Именно семейная трудовая подготовка имеет самое важное  значение для будущей квалификации человека. Тот ребенок, который получил в семье правильное трудовое воспитание, тот  в дальнейшем с большим успехом будет проходить и  свою специальную подготовку. А те дети, которые не прошли в семье никакого трудового опыта, и  квалификации не могут получить  хорошей, их постигают различные неудачи, они выходят плохими работниками, несмотря на все усилия государственных учреждений».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домашних 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8400" dirty="0" smtClean="0"/>
              <a:t>-- пришивать к своей одежде оторвавшиеся пуговицы, иметь всегда  в порядке необходимое  для этого;</a:t>
            </a:r>
          </a:p>
          <a:p>
            <a:r>
              <a:rPr lang="ru-RU" sz="8400" dirty="0" smtClean="0"/>
              <a:t>--делать полную уборку в определенной комнате или части комнаты;</a:t>
            </a:r>
          </a:p>
          <a:p>
            <a:r>
              <a:rPr lang="ru-RU" sz="8400" dirty="0" smtClean="0"/>
              <a:t>--поддерживать в порядке умывальник, покупать мыло, зубную пасту и т.п.</a:t>
            </a:r>
          </a:p>
          <a:p>
            <a:r>
              <a:rPr lang="ru-RU" sz="8400" dirty="0" smtClean="0"/>
              <a:t>--чистить одежду свою или кого-либо из членов семьи;</a:t>
            </a:r>
          </a:p>
          <a:p>
            <a:pPr>
              <a:buNone/>
            </a:pPr>
            <a:r>
              <a:rPr lang="ru-RU" sz="8400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729</TotalTime>
  <Words>886</Words>
  <PresentationFormat>Экран (4:3)</PresentationFormat>
  <Paragraphs>86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Апекс</vt:lpstr>
      <vt:lpstr>Image</vt:lpstr>
      <vt:lpstr>Трудовое участие ребенка в жизни семьи</vt:lpstr>
      <vt:lpstr>Трудолюбие -  психическое свойство личности, имеющее многогранный характер.</vt:lpstr>
      <vt:lpstr>МОТИВАЦИЯ  ТРУДА (формирование определенных мотивов деятельности)</vt:lpstr>
      <vt:lpstr>В.А.Сухомлинский</vt:lpstr>
      <vt:lpstr>Формирование трудолюбия</vt:lpstr>
      <vt:lpstr>Трудолюбие как важнейшая черта морального облика воспитывается в процессе духовной жизни – интеллектуальной, эмоциональной и волевой.</vt:lpstr>
      <vt:lpstr>Становление трудолюбия у младших школьников.</vt:lpstr>
      <vt:lpstr>А.С.Макаренко</vt:lpstr>
      <vt:lpstr>Перечень домашних дел</vt:lpstr>
      <vt:lpstr>поливать цветы в комнате или во всей квартире;                   вытирать пыль на подоконниках;</vt:lpstr>
      <vt:lpstr>Отвечать за порядок в буфетном шкафу; накрывать на стол перед обедом</vt:lpstr>
      <vt:lpstr>ухаживать за животными;  если в семье есть огород или цветник, отвечать за определенный участок;</vt:lpstr>
      <vt:lpstr>обязанности</vt:lpstr>
      <vt:lpstr>Выполнение трудовых обязанностей</vt:lpstr>
      <vt:lpstr>Слайд 15</vt:lpstr>
      <vt:lpstr>Способности</vt:lpstr>
      <vt:lpstr>Общие, модальные общие, специальные, частные способности</vt:lpstr>
      <vt:lpstr>Путь развития личности</vt:lpstr>
      <vt:lpstr>ВАРИАНТ  ПЕРВЫЙ</vt:lpstr>
      <vt:lpstr>ВАРИАНТ ВТОРОЙ.</vt:lpstr>
      <vt:lpstr>ВАРИАНТ  ТРЕТИЙ</vt:lpstr>
      <vt:lpstr>ВАРИАНТ  ЧЕТВЕРТЫЙ</vt:lpstr>
      <vt:lpstr>Уровень умственного развития</vt:lpstr>
      <vt:lpstr>«Талант – это 1% способностей и 99% труда».  </vt:lpstr>
      <vt:lpstr>Как же развивать способности ребенка? </vt:lpstr>
      <vt:lpstr>Все дети рождаются способными, неспособных детей нет, неспособными они становятся в результате неправильного воспитания. </vt:lpstr>
      <vt:lpstr>Слайд 27</vt:lpstr>
      <vt:lpstr>«Процесс развития эффективный, если давать ребенку картину заданий, которая усложняется, мотивировать сам процесс обучения, однако оставлять ученику возможность работать на том уровне, который для него сегодня возможен и доступен»                                      </vt:lpstr>
      <vt:lpstr>Слайд 29</vt:lpstr>
      <vt:lpstr>Слайд 30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участие ребенка в жизни семьи.  </dc:title>
  <dc:creator>Антонина</dc:creator>
  <cp:lastModifiedBy>Антонина</cp:lastModifiedBy>
  <cp:revision>81</cp:revision>
  <dcterms:created xsi:type="dcterms:W3CDTF">2015-12-06T09:00:54Z</dcterms:created>
  <dcterms:modified xsi:type="dcterms:W3CDTF">2015-12-08T17:47:49Z</dcterms:modified>
</cp:coreProperties>
</file>